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4" r:id="rId13"/>
    <p:sldId id="285" r:id="rId14"/>
    <p:sldId id="336" r:id="rId15"/>
    <p:sldId id="335" r:id="rId16"/>
    <p:sldId id="355" r:id="rId17"/>
    <p:sldId id="322" r:id="rId18"/>
    <p:sldId id="323" r:id="rId19"/>
    <p:sldId id="324" r:id="rId20"/>
    <p:sldId id="325" r:id="rId21"/>
    <p:sldId id="328" r:id="rId22"/>
    <p:sldId id="326" r:id="rId23"/>
    <p:sldId id="354" r:id="rId24"/>
    <p:sldId id="351" r:id="rId25"/>
    <p:sldId id="327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1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6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9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1912-BECA-4311-9D32-C634440AA3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E462-E7C1-4BE5-BE9C-4EBF96A85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sciencedaily.com/images/2016/05/160518125551_1_9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223"/>
            <a:ext cx="12192000" cy="72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3108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Strong lensing constraints on modified gravity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De-Chang Dai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Yangzhou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1097" y="52578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5th International Workshop on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</a:rPr>
              <a:t>Dark Matter, Dark Energy and Matter-Antimatter Asymmetry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暗物質、暗能量及物質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反物質不對稱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Problem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 does not conserve. 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Lagrangian</a:t>
            </a:r>
            <a:endParaRPr lang="en-US" dirty="0" smtClean="0"/>
          </a:p>
          <a:p>
            <a:r>
              <a:rPr lang="en-US" dirty="0" smtClean="0"/>
              <a:t>Empirical function</a:t>
            </a:r>
            <a:endParaRPr lang="en-US" dirty="0"/>
          </a:p>
        </p:txBody>
      </p:sp>
      <p:pic>
        <p:nvPicPr>
          <p:cNvPr id="2050" name="Picture 2" descr="https://tse3-mm.cn.bing.net/th?id=OIP.xvWFezw17LQpcyrSOyVP7wHaEq&amp;pid=15.1&amp;P=0&amp;w=254&amp;h=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4" y="2555670"/>
            <a:ext cx="4952002" cy="31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9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Complete MOND theories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20" y="1915130"/>
            <a:ext cx="44291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20" y="5032057"/>
            <a:ext cx="4143375" cy="1000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920" y="4264430"/>
            <a:ext cx="265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Equation of 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585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665" y="537882"/>
            <a:ext cx="10673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MOND behavior is the first thing to check </a:t>
            </a:r>
          </a:p>
          <a:p>
            <a:r>
              <a:rPr lang="en-US" sz="4000" b="1" dirty="0" smtClean="0"/>
              <a:t>in a modified gravity model which is proposed to </a:t>
            </a:r>
          </a:p>
          <a:p>
            <a:r>
              <a:rPr lang="en-US" sz="4000" b="1" dirty="0" smtClean="0"/>
              <a:t>Solve dark matter problem.. </a:t>
            </a:r>
            <a:endParaRPr lang="en-US" sz="4000" b="1" dirty="0"/>
          </a:p>
        </p:txBody>
      </p:sp>
      <p:pic>
        <p:nvPicPr>
          <p:cNvPr id="4098" name="Picture 2" descr="https://tse4-mm.cn.bing.net/th?id=OIP.NOtzorp39WRHmuGhrTRlrAHaH7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70" y="2476874"/>
            <a:ext cx="3907742" cy="41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1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9096" y="2360780"/>
            <a:ext cx="10515600" cy="236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+mn-lt"/>
              </a:rPr>
              <a:t>TeVes</a:t>
            </a:r>
            <a:endParaRPr lang="en-US" sz="3600" b="1" dirty="0" smtClean="0">
              <a:latin typeface="+mn-lt"/>
            </a:endParaRPr>
          </a:p>
          <a:p>
            <a:r>
              <a:rPr lang="en-US" sz="3600" b="1" dirty="0" err="1" smtClean="0">
                <a:latin typeface="+mn-lt"/>
              </a:rPr>
              <a:t>Verlinde’s</a:t>
            </a:r>
            <a:r>
              <a:rPr lang="en-US" sz="3600" b="1" dirty="0" smtClean="0">
                <a:latin typeface="+mn-lt"/>
              </a:rPr>
              <a:t> emergent gravity</a:t>
            </a:r>
          </a:p>
          <a:p>
            <a:r>
              <a:rPr lang="en-US" sz="3600" b="1" dirty="0" smtClean="0">
                <a:latin typeface="+mn-lt"/>
              </a:rPr>
              <a:t>Superfluid dark matter model</a:t>
            </a:r>
            <a:endParaRPr lang="en-US" sz="3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884" y="574766"/>
            <a:ext cx="7001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Theories replace Dark matter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0805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00" y="1048158"/>
            <a:ext cx="3012077" cy="946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52" y="2334771"/>
            <a:ext cx="4406613" cy="119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52" y="3425928"/>
            <a:ext cx="3571613" cy="1394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389" y="299757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Superfluid models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491" y="3578055"/>
            <a:ext cx="3985765" cy="12421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996199" y="3833277"/>
            <a:ext cx="789141" cy="579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Horseshoe Einstein Ring from H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39" y="2420210"/>
            <a:ext cx="5004253" cy="33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143" y="705394"/>
            <a:ext cx="4989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There are two types of data.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7119" y="1750423"/>
            <a:ext cx="3640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Galactic </a:t>
            </a:r>
            <a:r>
              <a:rPr lang="en-US" sz="2800" b="1" dirty="0" smtClean="0"/>
              <a:t>Rotation curve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57554" y="1750423"/>
            <a:ext cx="35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Galactic strong lensing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420210"/>
            <a:ext cx="4800600" cy="38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89" y="299757"/>
            <a:ext cx="7977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Problem: Where is the photon coupling term?</a:t>
            </a:r>
            <a:endParaRPr lang="en-US" sz="32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64" y="2353777"/>
            <a:ext cx="5317762" cy="24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lactic star mo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3" y="2353777"/>
            <a:ext cx="5445423" cy="27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1" y="5034506"/>
            <a:ext cx="9804835" cy="865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22" y="2956600"/>
            <a:ext cx="4358053" cy="1214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84" y="1383929"/>
            <a:ext cx="6433176" cy="1227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6985" y="1383929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arXiv:1809.00840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222" y="591992"/>
            <a:ext cx="10884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Previous work on Strong </a:t>
            </a:r>
            <a:r>
              <a:rPr lang="en-US" sz="3200" b="1" dirty="0"/>
              <a:t>lensing </a:t>
            </a:r>
            <a:r>
              <a:rPr lang="en-US" sz="3200" b="1" dirty="0" smtClean="0"/>
              <a:t>constrains on modified gravity</a:t>
            </a:r>
            <a:endParaRPr lang="en-US" sz="3200" b="1" dirty="0"/>
          </a:p>
        </p:txBody>
      </p:sp>
      <p:sp>
        <p:nvSpPr>
          <p:cNvPr id="7" name="Down Arrow 6"/>
          <p:cNvSpPr/>
          <p:nvPr/>
        </p:nvSpPr>
        <p:spPr>
          <a:xfrm>
            <a:off x="5669280" y="2956600"/>
            <a:ext cx="326571" cy="1558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50" y="463458"/>
            <a:ext cx="8670366" cy="450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0" y="1171847"/>
            <a:ext cx="6664595" cy="1108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00" y="2640058"/>
            <a:ext cx="7401116" cy="754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07" y="3631134"/>
            <a:ext cx="2682698" cy="69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92" y="4655410"/>
            <a:ext cx="6280481" cy="16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02" y="1842952"/>
            <a:ext cx="7271462" cy="2885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720" y="718457"/>
            <a:ext cx="4288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Lensing deflection angle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16182" y="5146765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F=1+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48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757646"/>
            <a:ext cx="640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Modified gravity models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1417" y="2312126"/>
            <a:ext cx="392870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Replace dark matter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Replace dark energy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Change geometry</a:t>
            </a:r>
          </a:p>
          <a:p>
            <a:pPr marL="342900" indent="-342900">
              <a:buAutoNum type="arabicPeriod" startAt="4"/>
            </a:pPr>
            <a:r>
              <a:rPr lang="en-US" sz="2800" b="1" dirty="0" smtClean="0"/>
              <a:t>Change Einstein tensor</a:t>
            </a:r>
          </a:p>
          <a:p>
            <a:r>
              <a:rPr lang="en-US" sz="2800" b="1" dirty="0" smtClean="0"/>
              <a:t>………..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31" y="2312126"/>
            <a:ext cx="5968373" cy="27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27" y="1347939"/>
            <a:ext cx="7904816" cy="1985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26" y="4395470"/>
            <a:ext cx="7442017" cy="1185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524359"/>
            <a:ext cx="1906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Extra field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9477" y="3671071"/>
            <a:ext cx="264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Bulge and disk</a:t>
            </a:r>
            <a:endParaRPr lang="en-US" sz="3200" b="1" dirty="0"/>
          </a:p>
        </p:txBody>
      </p:sp>
      <p:pic>
        <p:nvPicPr>
          <p:cNvPr id="1026" name="Picture 2" descr="Image result for gala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09" y="524359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1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35" y="1274309"/>
            <a:ext cx="9934575" cy="496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5" y="525780"/>
            <a:ext cx="3123457" cy="4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543" y="1883862"/>
            <a:ext cx="6865347" cy="4974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31" y="613954"/>
            <a:ext cx="5880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After removing the lensing galaxy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" y="2033859"/>
            <a:ext cx="4572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5" y="1418272"/>
            <a:ext cx="9683524" cy="4652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6281" y="6248791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arXiv:1101.1622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522514"/>
            <a:ext cx="282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Rotation curve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645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656" y="2205007"/>
            <a:ext cx="3706858" cy="2457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367" y="2251369"/>
            <a:ext cx="2962625" cy="2364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4297" y="744582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Dynamics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39097" y="744583"/>
            <a:ext cx="259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Strong lensing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876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38" y="1528897"/>
            <a:ext cx="6153559" cy="484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48" y="2389550"/>
            <a:ext cx="3791804" cy="575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248" y="613954"/>
            <a:ext cx="1243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</a:t>
            </a:r>
            <a:r>
              <a:rPr lang="en-US" sz="3200" b="1" dirty="0" smtClean="0"/>
              <a:t>esult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0195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Conclusion: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Modified gravity models are </a:t>
            </a:r>
            <a:r>
              <a:rPr lang="en-US" smtClean="0"/>
              <a:t>not </a:t>
            </a:r>
            <a:r>
              <a:rPr lang="en-US" smtClean="0"/>
              <a:t>complete. </a:t>
            </a:r>
            <a:endParaRPr lang="en-US" dirty="0" smtClean="0"/>
          </a:p>
          <a:p>
            <a:r>
              <a:rPr lang="en-US" dirty="0" smtClean="0"/>
              <a:t>Constraint </a:t>
            </a:r>
            <a:r>
              <a:rPr lang="en-US" dirty="0"/>
              <a:t>on modified </a:t>
            </a:r>
            <a:r>
              <a:rPr lang="en-US" dirty="0" smtClean="0"/>
              <a:t>gravity models: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1" y="5034506"/>
            <a:ext cx="9804835" cy="865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06" y="3125174"/>
            <a:ext cx="6433176" cy="122790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030583" y="4532811"/>
            <a:ext cx="457200" cy="600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322" y="2298607"/>
            <a:ext cx="3791804" cy="5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e/ec/M33_rotation_curve_HI.gif/420px-M33_rotation_curve_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44" y="680966"/>
            <a:ext cx="6793865" cy="45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829" y="540328"/>
            <a:ext cx="383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Galaxy rotation curve</a:t>
            </a:r>
            <a:endParaRPr lang="en-US" sz="3200" b="1" dirty="0"/>
          </a:p>
        </p:txBody>
      </p:sp>
      <p:sp>
        <p:nvSpPr>
          <p:cNvPr id="3" name="Right Arrow 2"/>
          <p:cNvSpPr/>
          <p:nvPr/>
        </p:nvSpPr>
        <p:spPr>
          <a:xfrm>
            <a:off x="271865" y="2184714"/>
            <a:ext cx="1162594" cy="535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8002" y="2184714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Imply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7285" y="3195128"/>
            <a:ext cx="224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Dark matter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978144" y="54510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 talk given in 1884, Lord Kelvin thus concluded that “many of our stars, perhaps a great majority of them, may be dark bodies.”</a:t>
            </a:r>
          </a:p>
        </p:txBody>
      </p:sp>
    </p:spTree>
    <p:extLst>
      <p:ext uri="{BB962C8B-B14F-4D97-AF65-F5344CB8AC3E}">
        <p14:creationId xmlns:p14="http://schemas.microsoft.com/office/powerpoint/2010/main" val="22449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odified newtonian gravity rotational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6" y="363379"/>
            <a:ext cx="8659494" cy="64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73950" y="507281"/>
            <a:ext cx="1950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1983 by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Mordehai</a:t>
            </a:r>
            <a:r>
              <a:rPr lang="en-US" dirty="0" smtClean="0"/>
              <a:t> </a:t>
            </a:r>
            <a:r>
              <a:rPr lang="en-US" dirty="0" err="1"/>
              <a:t>Milgrom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869" y="256215"/>
            <a:ext cx="797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Modified Newtonian Dynamics (MOND)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60" y="902546"/>
            <a:ext cx="3098733" cy="86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94" y="1767213"/>
            <a:ext cx="3484107" cy="1276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579" y="3463190"/>
            <a:ext cx="2878627" cy="991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395" y="4816611"/>
            <a:ext cx="3096000" cy="1048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589" y="5126614"/>
            <a:ext cx="3225772" cy="594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56418" y="1107592"/>
                <a:ext cx="174389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18" y="1107592"/>
                <a:ext cx="1743891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54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269" y="431075"/>
            <a:ext cx="40153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Extra assumption:</a:t>
            </a:r>
          </a:p>
          <a:p>
            <a:endParaRPr lang="en-US" sz="3600" b="1" dirty="0"/>
          </a:p>
          <a:p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6045850" y="1410927"/>
            <a:ext cx="608670" cy="1572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5706" y="1776548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Mass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40526" y="1776548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Luminosity</a:t>
            </a:r>
            <a:endParaRPr lang="en-US" sz="4000" b="1" dirty="0"/>
          </a:p>
        </p:txBody>
      </p:sp>
      <p:pic>
        <p:nvPicPr>
          <p:cNvPr id="2050" name="Picture 2" descr="Image result for galax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9" y="3056709"/>
            <a:ext cx="4195953" cy="32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355808"/>
            <a:ext cx="3589918" cy="23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2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4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6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d/db/NGC4676.jpg/1280px-NGC4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17" y="2730137"/>
            <a:ext cx="7991353" cy="36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709" y="809897"/>
            <a:ext cx="3571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Galaxy merger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317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shell or modified gravity?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80" y="4260415"/>
            <a:ext cx="3347777" cy="204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44412"/>
            <a:ext cx="3114503" cy="2098543"/>
          </a:xfrm>
          <a:prstGeom prst="rect">
            <a:avLst/>
          </a:prstGeom>
        </p:spPr>
      </p:pic>
      <p:pic>
        <p:nvPicPr>
          <p:cNvPr id="1026" name="Picture 2" descr="Image result for gala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86147"/>
            <a:ext cx="3114502" cy="25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laxy ha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0" y="1521229"/>
            <a:ext cx="3347777" cy="25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216</Words>
  <Application>Microsoft Office PowerPoint</Application>
  <PresentationFormat>Widescreen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標楷體</vt:lpstr>
      <vt:lpstr>Arial</vt:lpstr>
      <vt:lpstr>Calibri</vt:lpstr>
      <vt:lpstr>Calibri Light</vt:lpstr>
      <vt:lpstr>Cambria Math</vt:lpstr>
      <vt:lpstr>Times New Roman</vt:lpstr>
      <vt:lpstr>Office Theme</vt:lpstr>
      <vt:lpstr>Strong lensing constraints on modified gravity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Dark matter shell or modified gravity?</vt:lpstr>
      <vt:lpstr>Problem</vt:lpstr>
      <vt:lpstr>Complete MOND theories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DDC</dc:creator>
  <cp:lastModifiedBy>DDC</cp:lastModifiedBy>
  <cp:revision>153</cp:revision>
  <dcterms:created xsi:type="dcterms:W3CDTF">2018-10-21T01:50:30Z</dcterms:created>
  <dcterms:modified xsi:type="dcterms:W3CDTF">2018-12-30T07:33:15Z</dcterms:modified>
</cp:coreProperties>
</file>